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Roboto Slab"/>
      <p:regular r:id="rId13"/>
      <p:bold r:id="rId14"/>
    </p:embeddedFont>
    <p:embeddedFont>
      <p:font typeface="Roboto"/>
      <p:regular r:id="rId15"/>
      <p:bold r:id="rId16"/>
      <p:italic r:id="rId17"/>
      <p:boldItalic r:id="rId18"/>
    </p:embeddedFont>
    <p:embeddedFont>
      <p:font typeface="Roboto Condensed"/>
      <p:regular r:id="rId19"/>
      <p:bold r:id="rId20"/>
      <p:italic r:id="rId21"/>
      <p:boldItalic r:id="rId22"/>
    </p:embeddedFont>
    <p:embeddedFont>
      <p:font typeface="Gill Sans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Condensed-bold.fntdata"/><Relationship Id="rId11" Type="http://schemas.openxmlformats.org/officeDocument/2006/relationships/slide" Target="slides/slide6.xml"/><Relationship Id="rId22" Type="http://schemas.openxmlformats.org/officeDocument/2006/relationships/font" Target="fonts/RobotoCondensed-boldItalic.fntdata"/><Relationship Id="rId10" Type="http://schemas.openxmlformats.org/officeDocument/2006/relationships/slide" Target="slides/slide5.xml"/><Relationship Id="rId21" Type="http://schemas.openxmlformats.org/officeDocument/2006/relationships/font" Target="fonts/RobotoCondensed-italic.fntdata"/><Relationship Id="rId13" Type="http://schemas.openxmlformats.org/officeDocument/2006/relationships/font" Target="fonts/RobotoSlab-regular.fntdata"/><Relationship Id="rId24" Type="http://schemas.openxmlformats.org/officeDocument/2006/relationships/font" Target="fonts/GillSans-bold.fntdata"/><Relationship Id="rId12" Type="http://schemas.openxmlformats.org/officeDocument/2006/relationships/slide" Target="slides/slide7.xml"/><Relationship Id="rId23" Type="http://schemas.openxmlformats.org/officeDocument/2006/relationships/font" Target="fonts/GillSans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regular.fntdata"/><Relationship Id="rId14" Type="http://schemas.openxmlformats.org/officeDocument/2006/relationships/font" Target="fonts/RobotoSlab-bold.fntdata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Condensed-regular.fntdata"/><Relationship Id="rId6" Type="http://schemas.openxmlformats.org/officeDocument/2006/relationships/slide" Target="slides/slide1.xml"/><Relationship Id="rId18" Type="http://schemas.openxmlformats.org/officeDocument/2006/relationships/font" Target="fonts/Robo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e0af3c173a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e0af3c173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f321be909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f321be909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ef57855bd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ef57855bd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f619a112a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f619a112a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f321be909c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f321be909c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eacda3f55c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eacda3f55c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579451" y="336925"/>
            <a:ext cx="7893000" cy="20526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5200"/>
              <a:buFont typeface="Roboto Condensed"/>
              <a:buNone/>
              <a:defRPr sz="5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579450" y="2274075"/>
            <a:ext cx="7893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Roboto Condensed"/>
              <a:buNone/>
              <a:defRPr sz="280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44098" y="3793675"/>
            <a:ext cx="2077824" cy="113935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/>
          <p:nvPr/>
        </p:nvSpPr>
        <p:spPr>
          <a:xfrm>
            <a:off x="0" y="5018100"/>
            <a:ext cx="2843700" cy="1254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3028625" y="5018100"/>
            <a:ext cx="3039300" cy="1254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225300" y="5018100"/>
            <a:ext cx="2918700" cy="1254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4" name="Google Shape;8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4" name="Google Shape;24;p3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364950" y="197775"/>
            <a:ext cx="8520600" cy="8418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4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32" name="Google Shape;32;p4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5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5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41" name="Google Shape;41;p5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4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5"/>
          <p:cNvPicPr preferRelativeResize="0"/>
          <p:nvPr/>
        </p:nvPicPr>
        <p:blipFill rotWithShape="1">
          <a:blip r:embed="rId3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" type="body"/>
          </p:nvPr>
        </p:nvSpPr>
        <p:spPr>
          <a:xfrm>
            <a:off x="311700" y="1000075"/>
            <a:ext cx="3897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6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6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51" name="Google Shape;51;p6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4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6"/>
          <p:cNvSpPr txBox="1"/>
          <p:nvPr>
            <p:ph idx="2" type="body"/>
          </p:nvPr>
        </p:nvSpPr>
        <p:spPr>
          <a:xfrm>
            <a:off x="4635275" y="975025"/>
            <a:ext cx="3897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3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7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/>
          <p:nvPr>
            <p:ph type="title"/>
          </p:nvPr>
        </p:nvSpPr>
        <p:spPr>
          <a:xfrm>
            <a:off x="5144100" y="175650"/>
            <a:ext cx="39999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" name="Google Shape;60;p8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1" name="Google Shape;61;p8"/>
          <p:cNvSpPr txBox="1"/>
          <p:nvPr>
            <p:ph idx="1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pic>
        <p:nvPicPr>
          <p:cNvPr id="62" name="Google Shape;62;p8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4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1">
  <p:cSld name="ONE_COLUMN_TEXT_1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/>
          <p:nvPr>
            <p:ph type="title"/>
          </p:nvPr>
        </p:nvSpPr>
        <p:spPr>
          <a:xfrm>
            <a:off x="341425" y="117600"/>
            <a:ext cx="39999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9"/>
          <p:cNvSpPr txBox="1"/>
          <p:nvPr>
            <p:ph idx="1" type="body"/>
          </p:nvPr>
        </p:nvSpPr>
        <p:spPr>
          <a:xfrm>
            <a:off x="410725" y="124682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67" name="Google Shape;67;p9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9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9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9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71" name="Google Shape;71;p9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4200"/>
              <a:buFont typeface="Roboto Condensed"/>
              <a:buNone/>
              <a:defRPr b="1" sz="4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74" name="Google Shape;74;p1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100"/>
              <a:buNone/>
              <a:defRPr sz="2100">
                <a:solidFill>
                  <a:srgbClr val="66666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5" name="Google Shape;75;p1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  <a:defRPr>
                <a:solidFill>
                  <a:srgbClr val="666666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76" name="Google Shape;76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" name="Google Shape;77;p10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0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0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0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81" name="Google Shape;81;p10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austincc.edu/students/tuition-and-payments/tuition-table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/>
          <p:nvPr>
            <p:ph type="ctrTitle"/>
          </p:nvPr>
        </p:nvSpPr>
        <p:spPr>
          <a:xfrm>
            <a:off x="579450" y="336925"/>
            <a:ext cx="7893000" cy="157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Cost Of Attendance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Part 3</a:t>
            </a:r>
            <a:endParaRPr b="1"/>
          </a:p>
        </p:txBody>
      </p:sp>
      <p:sp>
        <p:nvSpPr>
          <p:cNvPr id="91" name="Google Shape;91;p12"/>
          <p:cNvSpPr txBox="1"/>
          <p:nvPr>
            <p:ph idx="1" type="subTitle"/>
          </p:nvPr>
        </p:nvSpPr>
        <p:spPr>
          <a:xfrm>
            <a:off x="579450" y="2133350"/>
            <a:ext cx="7893000" cy="123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College Prep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Mr. Gordon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jgordon@bisdtx.org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3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3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Upcoming Events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0" name="Google Shape;100;p13"/>
          <p:cNvSpPr txBox="1"/>
          <p:nvPr>
            <p:ph idx="2" type="body"/>
          </p:nvPr>
        </p:nvSpPr>
        <p:spPr>
          <a:xfrm>
            <a:off x="4085875" y="452925"/>
            <a:ext cx="4854300" cy="40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700">
              <a:solidFill>
                <a:srgbClr val="00689D"/>
              </a:solidFill>
            </a:endParaRPr>
          </a:p>
          <a:p>
            <a:pPr indent="-350837" lvl="0" marL="45720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ct val="100000"/>
              <a:buChar char="❖"/>
            </a:pPr>
            <a:r>
              <a:rPr b="1" lang="en" sz="7700">
                <a:solidFill>
                  <a:schemeClr val="accent4"/>
                </a:solidFill>
              </a:rPr>
              <a:t>Thurs. Oct. 14th 6PM CRCA in BISD Homecoming Parade</a:t>
            </a:r>
            <a:endParaRPr b="1" sz="7700">
              <a:solidFill>
                <a:schemeClr val="accent4"/>
              </a:solidFill>
            </a:endParaRPr>
          </a:p>
          <a:p>
            <a:pPr indent="-350837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100000"/>
              <a:buChar char="❖"/>
            </a:pPr>
            <a:r>
              <a:rPr b="1" lang="en" sz="7700">
                <a:solidFill>
                  <a:srgbClr val="00FF00"/>
                </a:solidFill>
              </a:rPr>
              <a:t>Sat. Oct. 16th 8AM-2PM 11th Grade PSAT</a:t>
            </a:r>
            <a:endParaRPr b="1" sz="7700">
              <a:solidFill>
                <a:srgbClr val="00FF00"/>
              </a:solidFill>
            </a:endParaRPr>
          </a:p>
          <a:p>
            <a:pPr indent="-350837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ct val="100000"/>
              <a:buChar char="❖"/>
            </a:pPr>
            <a:r>
              <a:rPr b="1" lang="en" sz="7700">
                <a:solidFill>
                  <a:srgbClr val="741B47"/>
                </a:solidFill>
              </a:rPr>
              <a:t>Fri. Oct. 29th 4:10-9:00 PM CRCA Lock-In $5 Please pay Mr. Gordon Price includes 2 slices of pizza and chips, open gym, games, etc.</a:t>
            </a:r>
            <a:endParaRPr b="1" sz="7700">
              <a:solidFill>
                <a:srgbClr val="741B47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7700">
              <a:solidFill>
                <a:srgbClr val="00FF00"/>
              </a:solidFill>
            </a:endParaRPr>
          </a:p>
          <a:p>
            <a:pPr indent="0" lvl="0" marL="457200" rtl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2000">
              <a:solidFill>
                <a:srgbClr val="00689D"/>
              </a:solidFill>
            </a:endParaRPr>
          </a:p>
        </p:txBody>
      </p:sp>
      <p:sp>
        <p:nvSpPr>
          <p:cNvPr id="101" name="Google Shape;101;p13"/>
          <p:cNvSpPr txBox="1"/>
          <p:nvPr/>
        </p:nvSpPr>
        <p:spPr>
          <a:xfrm>
            <a:off x="7779225" y="4844950"/>
            <a:ext cx="10152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Cost of Tuition</a:t>
            </a:r>
            <a:endParaRPr sz="1000"/>
          </a:p>
        </p:txBody>
      </p:sp>
      <p:sp>
        <p:nvSpPr>
          <p:cNvPr id="108" name="Google Shape;108;p14"/>
          <p:cNvSpPr txBox="1"/>
          <p:nvPr/>
        </p:nvSpPr>
        <p:spPr>
          <a:xfrm>
            <a:off x="696050" y="1066675"/>
            <a:ext cx="7638300" cy="22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Some students choose to continue their education at ACC once they graduate from CRCA for two reasons: </a:t>
            </a:r>
            <a:endParaRPr b="1" sz="20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b="1" lang="en" sz="2000">
                <a:solidFill>
                  <a:schemeClr val="dk1"/>
                </a:solidFill>
              </a:rPr>
              <a:t>They want to finish their </a:t>
            </a:r>
            <a:r>
              <a:rPr b="1" lang="en" sz="2000">
                <a:solidFill>
                  <a:schemeClr val="dk1"/>
                </a:solidFill>
              </a:rPr>
              <a:t>Associate</a:t>
            </a:r>
            <a:r>
              <a:rPr b="1" lang="en" sz="2000">
                <a:solidFill>
                  <a:schemeClr val="dk1"/>
                </a:solidFill>
              </a:rPr>
              <a:t> degree</a:t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b="1" lang="en" sz="2000">
                <a:solidFill>
                  <a:schemeClr val="dk1"/>
                </a:solidFill>
              </a:rPr>
              <a:t>The degree they want is </a:t>
            </a:r>
            <a:r>
              <a:rPr b="1" lang="en" sz="2000">
                <a:solidFill>
                  <a:schemeClr val="dk1"/>
                </a:solidFill>
              </a:rPr>
              <a:t>offered</a:t>
            </a:r>
            <a:r>
              <a:rPr b="1" lang="en" sz="2000">
                <a:solidFill>
                  <a:schemeClr val="dk1"/>
                </a:solidFill>
              </a:rPr>
              <a:t> at ACC</a:t>
            </a:r>
            <a:endParaRPr b="1" sz="20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</p:txBody>
      </p:sp>
      <p:sp>
        <p:nvSpPr>
          <p:cNvPr id="109" name="Google Shape;109;p14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10" name="Google Shape;11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9825" y="3186750"/>
            <a:ext cx="4962700" cy="199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6" name="Google Shape;116;p15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Cost of Tuition</a:t>
            </a:r>
            <a:endParaRPr sz="1000"/>
          </a:p>
        </p:txBody>
      </p:sp>
      <p:sp>
        <p:nvSpPr>
          <p:cNvPr id="117" name="Google Shape;117;p15"/>
          <p:cNvSpPr txBox="1"/>
          <p:nvPr/>
        </p:nvSpPr>
        <p:spPr>
          <a:xfrm>
            <a:off x="885975" y="922050"/>
            <a:ext cx="7638300" cy="40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We have discussed in-state vs. out-of-state tuition, there is one more difference that </a:t>
            </a:r>
            <a:r>
              <a:rPr b="1" lang="en" sz="2000">
                <a:solidFill>
                  <a:schemeClr val="dk1"/>
                </a:solidFill>
              </a:rPr>
              <a:t>only</a:t>
            </a:r>
            <a:r>
              <a:rPr b="1" lang="en" sz="2000">
                <a:solidFill>
                  <a:schemeClr val="dk1"/>
                </a:solidFill>
              </a:rPr>
              <a:t> applies to community colleges like ACC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in-district vs. out-of-district. 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Instead of being based on what state you live in, this is based on what local tax district you live in. 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Currently, Bastrop and Cedar Creek are considered out-of-district for ACC, unlike Elgin, Austin, and many surrounding cities. </a:t>
            </a:r>
            <a:endParaRPr b="1" sz="2000">
              <a:solidFill>
                <a:schemeClr val="dk1"/>
              </a:solidFill>
            </a:endParaRPr>
          </a:p>
        </p:txBody>
      </p:sp>
      <p:sp>
        <p:nvSpPr>
          <p:cNvPr id="118" name="Google Shape;118;p15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4" name="Google Shape;124;p16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In-District vs. Out-of-District</a:t>
            </a:r>
            <a:endParaRPr sz="1000"/>
          </a:p>
        </p:txBody>
      </p:sp>
      <p:sp>
        <p:nvSpPr>
          <p:cNvPr id="125" name="Google Shape;125;p16"/>
          <p:cNvSpPr txBox="1"/>
          <p:nvPr/>
        </p:nvSpPr>
        <p:spPr>
          <a:xfrm>
            <a:off x="605625" y="1104175"/>
            <a:ext cx="8126700" cy="3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This means for a student from Austin </a:t>
            </a:r>
            <a:r>
              <a:rPr b="1" lang="en" sz="2000">
                <a:solidFill>
                  <a:schemeClr val="dk1"/>
                </a:solidFill>
              </a:rPr>
              <a:t>to take the Drama class</a:t>
            </a:r>
            <a:r>
              <a:rPr b="1" lang="en" sz="2000">
                <a:solidFill>
                  <a:schemeClr val="dk1"/>
                </a:solidFill>
              </a:rPr>
              <a:t>, they would </a:t>
            </a:r>
            <a:r>
              <a:rPr b="1" lang="en" sz="2000">
                <a:solidFill>
                  <a:schemeClr val="dk1"/>
                </a:solidFill>
              </a:rPr>
              <a:t>pay $255. </a:t>
            </a:r>
            <a:endParaRPr b="1" sz="20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For a student from Bastrop </a:t>
            </a:r>
            <a:r>
              <a:rPr b="1" lang="en" sz="2000">
                <a:solidFill>
                  <a:schemeClr val="dk1"/>
                </a:solidFill>
              </a:rPr>
              <a:t>to take the same class</a:t>
            </a:r>
            <a:r>
              <a:rPr b="1" lang="en" sz="2000">
                <a:solidFill>
                  <a:schemeClr val="dk1"/>
                </a:solidFill>
              </a:rPr>
              <a:t>, </a:t>
            </a:r>
            <a:endParaRPr b="1" sz="20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they would pay $858. </a:t>
            </a:r>
            <a:endParaRPr b="1" sz="20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ACC Tuition Table Link</a:t>
            </a:r>
            <a:endParaRPr b="1" sz="20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 u="sng">
                <a:solidFill>
                  <a:schemeClr val="hlink"/>
                </a:solidFill>
                <a:hlinkClick r:id="rId3"/>
              </a:rPr>
              <a:t>https://www.austincc.edu/students/tuition-and-payments/tuition-table</a:t>
            </a:r>
            <a:endParaRPr b="1" sz="2000">
              <a:solidFill>
                <a:schemeClr val="dk1"/>
              </a:solidFill>
            </a:endParaRPr>
          </a:p>
        </p:txBody>
      </p:sp>
      <p:sp>
        <p:nvSpPr>
          <p:cNvPr id="126" name="Google Shape;126;p16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2" name="Google Shape;132;p17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In-District vs. Out-of-District</a:t>
            </a:r>
            <a:endParaRPr sz="1000"/>
          </a:p>
        </p:txBody>
      </p:sp>
      <p:sp>
        <p:nvSpPr>
          <p:cNvPr id="133" name="Google Shape;133;p17"/>
          <p:cNvSpPr txBox="1"/>
          <p:nvPr/>
        </p:nvSpPr>
        <p:spPr>
          <a:xfrm>
            <a:off x="605625" y="1104175"/>
            <a:ext cx="8126700" cy="22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For one class, this may not make much difference, but for a lot of classes, this can easily add up to thousands of dollars. </a:t>
            </a:r>
            <a:endParaRPr b="1" sz="20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For this reason, many times I will advise </a:t>
            </a:r>
            <a:r>
              <a:rPr b="1" lang="en" sz="2000">
                <a:solidFill>
                  <a:schemeClr val="dk1"/>
                </a:solidFill>
              </a:rPr>
              <a:t>students continuing on at ACC</a:t>
            </a:r>
            <a:r>
              <a:rPr b="1" lang="en" sz="2000">
                <a:solidFill>
                  <a:schemeClr val="dk1"/>
                </a:solidFill>
              </a:rPr>
              <a:t> to consider moving to an in-district city to receive in-district tuition. </a:t>
            </a:r>
            <a:endParaRPr b="1" sz="2000">
              <a:solidFill>
                <a:schemeClr val="dk1"/>
              </a:solidFill>
            </a:endParaRPr>
          </a:p>
        </p:txBody>
      </p:sp>
      <p:sp>
        <p:nvSpPr>
          <p:cNvPr id="134" name="Google Shape;134;p17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35" name="Google Shape;13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0325" y="3366775"/>
            <a:ext cx="5080225" cy="164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1" name="Google Shape;141;p18"/>
          <p:cNvSpPr txBox="1"/>
          <p:nvPr/>
        </p:nvSpPr>
        <p:spPr>
          <a:xfrm>
            <a:off x="535800" y="262150"/>
            <a:ext cx="8072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Today’s College Prep Assignment</a:t>
            </a:r>
            <a:endParaRPr sz="1000"/>
          </a:p>
        </p:txBody>
      </p:sp>
      <p:sp>
        <p:nvSpPr>
          <p:cNvPr id="142" name="Google Shape;142;p18"/>
          <p:cNvSpPr txBox="1"/>
          <p:nvPr/>
        </p:nvSpPr>
        <p:spPr>
          <a:xfrm>
            <a:off x="992775" y="1846700"/>
            <a:ext cx="74247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In the comments section of today’s College Prep, </a:t>
            </a:r>
            <a:endParaRPr b="1"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answer the following question: </a:t>
            </a:r>
            <a:endParaRPr b="1"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Is a hot dog a sandwich?</a:t>
            </a:r>
            <a:endParaRPr b="1"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3" name="Google Shape;143;p18"/>
          <p:cNvSpPr txBox="1"/>
          <p:nvPr/>
        </p:nvSpPr>
        <p:spPr>
          <a:xfrm>
            <a:off x="7745100" y="4697950"/>
            <a:ext cx="13593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</a:rPr>
              <a:t>hi</a:t>
            </a:r>
            <a:endParaRPr sz="13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